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  <p:sldMasterId id="2147483658" r:id="rId5"/>
  </p:sldMasterIdLst>
  <p:notesMasterIdLst>
    <p:notesMasterId r:id="rId6"/>
  </p:notesMasterIdLst>
  <p:sldIdLst>
    <p:sldId id="256" r:id="rId7"/>
    <p:sldId id="257" r:id="rId23"/>
    <p:sldId id="258" r:id="rId24"/>
    <p:sldId id="259" r:id="rId25"/>
    <p:sldId id="260" r:id="rId26"/>
    <p:sldId id="261" r:id="rId27"/>
    <p:sldId id="262" r:id="rId28"/>
    <p:sldId id="263" r:id="rId29"/>
  </p:sldIdLst>
  <p:sldSz cy="5143500" cx="9144000"/>
  <p:notesSz cx="6858000" cy="9144000"/>
  <p:embeddedFontLst>
    <p:embeddedFont>
      <p:font typeface="Helvetica Neue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font" Target="fonts/HelveticaNeue-regular.fntdata"/><Relationship Id="rId20" Type="http://schemas.openxmlformats.org/officeDocument/2006/relationships/font" Target="fonts/HelveticaNeue-bold.fntdata"/><Relationship Id="rId21" Type="http://schemas.openxmlformats.org/officeDocument/2006/relationships/font" Target="fonts/HelveticaNeue-italic.fntdata"/><Relationship Id="rId22" Type="http://schemas.openxmlformats.org/officeDocument/2006/relationships/font" Target="fonts/HelveticaNeue-boldItalic.fntdata"/><Relationship Id="rId23" Type="http://schemas.openxmlformats.org/officeDocument/2006/relationships/slide" Target="slides/slide2.xml"/><Relationship Id="rId24" Type="http://schemas.openxmlformats.org/officeDocument/2006/relationships/slide" Target="slides/slide3.xml"/><Relationship Id="rId25" Type="http://schemas.openxmlformats.org/officeDocument/2006/relationships/slide" Target="slides/slide4.xml"/><Relationship Id="rId26" Type="http://schemas.openxmlformats.org/officeDocument/2006/relationships/slide" Target="slides/slide5.xml"/><Relationship Id="rId27" Type="http://schemas.openxmlformats.org/officeDocument/2006/relationships/slide" Target="slides/slide6.xml"/><Relationship Id="rId28" Type="http://schemas.openxmlformats.org/officeDocument/2006/relationships/slide" Target="slides/slide7.xml"/><Relationship Id="rId29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da0f5aede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da0f5aed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da0f5aede6_5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da0f5aede6_5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da0f5aede6_5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da0f5aede6_5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da0f5aede6_5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da0f5aede6_5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da0f5aede6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da0f5aede6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a0f5aede6_3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da0f5aede6_3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da0f5aede6_0_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g3da0f5aede6_0_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da0f5aede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da0f5aede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a0f5aede6_5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da0f5aede6_5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da0f5aede6_5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da0f5aede6_5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a0f5aede6_5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da0f5aede6_5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da0f5aede6_5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da0f5aede6_5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ed-image.pdf"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1289" y="246890"/>
            <a:ext cx="404997" cy="33171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 rot="5400000">
            <a:off x="-2848173" y="1816125"/>
            <a:ext cx="5153700" cy="1496700"/>
          </a:xfrm>
          <a:prstGeom prst="wave">
            <a:avLst>
              <a:gd fmla="val 13086" name="adj1"/>
              <a:gd fmla="val 0" name="adj2"/>
            </a:avLst>
          </a:prstGeom>
          <a:gradFill>
            <a:gsLst>
              <a:gs pos="0">
                <a:srgbClr val="FFE599"/>
              </a:gs>
              <a:gs pos="100000">
                <a:schemeClr val="dk1"/>
              </a:gs>
            </a:gsLst>
            <a:lin ang="0" scaled="0"/>
          </a:gra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None/>
            </a:pPr>
            <a:r>
              <a:t/>
            </a:r>
            <a:endParaRPr b="1"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 sz="1000"/>
          </a:p>
        </p:txBody>
      </p:sp>
      <p:grpSp>
        <p:nvGrpSpPr>
          <p:cNvPr id="13" name="Google Shape;13;p2"/>
          <p:cNvGrpSpPr/>
          <p:nvPr/>
        </p:nvGrpSpPr>
        <p:grpSpPr>
          <a:xfrm>
            <a:off x="-9844" y="4941283"/>
            <a:ext cx="9163688" cy="215982"/>
            <a:chOff x="11" y="115755"/>
            <a:chExt cx="24436500" cy="719700"/>
          </a:xfrm>
        </p:grpSpPr>
        <p:sp>
          <p:nvSpPr>
            <p:cNvPr id="14" name="Google Shape;14;p2"/>
            <p:cNvSpPr/>
            <p:nvPr/>
          </p:nvSpPr>
          <p:spPr>
            <a:xfrm>
              <a:off x="11" y="115755"/>
              <a:ext cx="24436500" cy="7197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Helvetica Neue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5" name="Google Shape;15;p2"/>
            <p:cNvSpPr txBox="1"/>
            <p:nvPr/>
          </p:nvSpPr>
          <p:spPr>
            <a:xfrm>
              <a:off x="534875" y="305627"/>
              <a:ext cx="26064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www.ic-c.com.hk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" name="Google Shape;16;p2"/>
            <p:cNvSpPr txBox="1"/>
            <p:nvPr/>
          </p:nvSpPr>
          <p:spPr>
            <a:xfrm>
              <a:off x="9053840" y="305627"/>
              <a:ext cx="63282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202</a:t>
              </a:r>
              <a:r>
                <a:rPr b="1" lang="zh-TW" sz="600">
                  <a:latin typeface="Avenir"/>
                  <a:ea typeface="Avenir"/>
                  <a:cs typeface="Avenir"/>
                  <a:sym typeface="Avenir"/>
                </a:rPr>
                <a:t>6</a:t>
              </a: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 I-Concept Consultation Limited All Rights Reserved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" name="Google Shape;17;p2"/>
            <p:cNvSpPr txBox="1"/>
            <p:nvPr/>
          </p:nvSpPr>
          <p:spPr>
            <a:xfrm>
              <a:off x="19199396" y="305306"/>
              <a:ext cx="46278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lang="zh-TW" sz="600">
                  <a:latin typeface="Avenir"/>
                  <a:ea typeface="Avenir"/>
                  <a:cs typeface="Avenir"/>
                  <a:sym typeface="Avenir"/>
                </a:rPr>
                <a:t>(+852) 52493213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18" name="Google Shape;18;p2"/>
          <p:cNvCxnSpPr>
            <a:stCxn id="14" idx="1"/>
          </p:cNvCxnSpPr>
          <p:nvPr/>
        </p:nvCxnSpPr>
        <p:spPr>
          <a:xfrm rot="10800000">
            <a:off x="-9844" y="15574"/>
            <a:ext cx="0" cy="5033700"/>
          </a:xfrm>
          <a:prstGeom prst="straightConnector1">
            <a:avLst/>
          </a:prstGeom>
          <a:noFill/>
          <a:ln cap="flat" cmpd="sng" w="3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1">
  <p:cSld name="TITLE_ONLY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ed-image.pdf" id="20" name="Google Shape;20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1289" y="246890"/>
            <a:ext cx="404997" cy="33171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/>
          <p:nvPr/>
        </p:nvSpPr>
        <p:spPr>
          <a:xfrm rot="5400000">
            <a:off x="-1461250" y="831825"/>
            <a:ext cx="5153700" cy="3465300"/>
          </a:xfrm>
          <a:prstGeom prst="wave">
            <a:avLst>
              <a:gd fmla="val 8895" name="adj1"/>
              <a:gd fmla="val 0" name="adj2"/>
            </a:avLst>
          </a:prstGeom>
          <a:gradFill>
            <a:gsLst>
              <a:gs pos="0">
                <a:srgbClr val="FFE599"/>
              </a:gs>
              <a:gs pos="100000">
                <a:schemeClr val="dk1"/>
              </a:gs>
            </a:gsLst>
            <a:lin ang="0" scaled="0"/>
          </a:gra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None/>
            </a:pPr>
            <a:r>
              <a:t/>
            </a:r>
            <a:endParaRPr b="1"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 sz="1000"/>
          </a:p>
        </p:txBody>
      </p:sp>
      <p:grpSp>
        <p:nvGrpSpPr>
          <p:cNvPr id="23" name="Google Shape;23;p3"/>
          <p:cNvGrpSpPr/>
          <p:nvPr/>
        </p:nvGrpSpPr>
        <p:grpSpPr>
          <a:xfrm>
            <a:off x="-9844" y="4941283"/>
            <a:ext cx="9163688" cy="215982"/>
            <a:chOff x="11" y="115755"/>
            <a:chExt cx="24436500" cy="719700"/>
          </a:xfrm>
        </p:grpSpPr>
        <p:sp>
          <p:nvSpPr>
            <p:cNvPr id="24" name="Google Shape;24;p3"/>
            <p:cNvSpPr/>
            <p:nvPr/>
          </p:nvSpPr>
          <p:spPr>
            <a:xfrm>
              <a:off x="11" y="115755"/>
              <a:ext cx="24436500" cy="7197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Helvetica Neue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5" name="Google Shape;25;p3"/>
            <p:cNvSpPr txBox="1"/>
            <p:nvPr/>
          </p:nvSpPr>
          <p:spPr>
            <a:xfrm>
              <a:off x="534875" y="305627"/>
              <a:ext cx="26064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www.ic-c.com.hk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6" name="Google Shape;26;p3"/>
            <p:cNvSpPr txBox="1"/>
            <p:nvPr/>
          </p:nvSpPr>
          <p:spPr>
            <a:xfrm>
              <a:off x="9053840" y="305627"/>
              <a:ext cx="63282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202</a:t>
              </a:r>
              <a:r>
                <a:rPr b="1" lang="zh-TW" sz="600">
                  <a:latin typeface="Avenir"/>
                  <a:ea typeface="Avenir"/>
                  <a:cs typeface="Avenir"/>
                  <a:sym typeface="Avenir"/>
                </a:rPr>
                <a:t>6</a:t>
              </a: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 I-Concept Consultation Limited All Rights Reserved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7" name="Google Shape;27;p3"/>
            <p:cNvSpPr txBox="1"/>
            <p:nvPr/>
          </p:nvSpPr>
          <p:spPr>
            <a:xfrm>
              <a:off x="19199396" y="305306"/>
              <a:ext cx="46278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lang="zh-TW" sz="600">
                  <a:latin typeface="Avenir"/>
                  <a:ea typeface="Avenir"/>
                  <a:cs typeface="Avenir"/>
                  <a:sym typeface="Avenir"/>
                </a:rPr>
                <a:t>(+852) 52493213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28" name="Google Shape;28;p3"/>
          <p:cNvCxnSpPr>
            <a:stCxn id="24" idx="1"/>
          </p:cNvCxnSpPr>
          <p:nvPr/>
        </p:nvCxnSpPr>
        <p:spPr>
          <a:xfrm rot="10800000">
            <a:off x="-9844" y="15574"/>
            <a:ext cx="0" cy="5033700"/>
          </a:xfrm>
          <a:prstGeom prst="straightConnector1">
            <a:avLst/>
          </a:prstGeom>
          <a:noFill/>
          <a:ln cap="flat" cmpd="sng" w="3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 1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ed-image.pdf" id="38" name="Google Shape;3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1289" y="246890"/>
            <a:ext cx="404997" cy="33171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/>
          <p:nvPr/>
        </p:nvSpPr>
        <p:spPr>
          <a:xfrm rot="5400000">
            <a:off x="-2848173" y="1816125"/>
            <a:ext cx="5153700" cy="1496700"/>
          </a:xfrm>
          <a:prstGeom prst="wave">
            <a:avLst>
              <a:gd fmla="val 13086" name="adj1"/>
              <a:gd fmla="val 0" name="adj2"/>
            </a:avLst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lin ang="5400012" scaled="0"/>
          </a:gra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None/>
            </a:pPr>
            <a:r>
              <a:t/>
            </a:r>
            <a:endParaRPr b="1"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 sz="1000"/>
          </a:p>
        </p:txBody>
      </p:sp>
      <p:grpSp>
        <p:nvGrpSpPr>
          <p:cNvPr id="41" name="Google Shape;41;p7"/>
          <p:cNvGrpSpPr/>
          <p:nvPr/>
        </p:nvGrpSpPr>
        <p:grpSpPr>
          <a:xfrm>
            <a:off x="-9844" y="4941283"/>
            <a:ext cx="9163688" cy="215982"/>
            <a:chOff x="11" y="115755"/>
            <a:chExt cx="24436500" cy="719700"/>
          </a:xfrm>
        </p:grpSpPr>
        <p:sp>
          <p:nvSpPr>
            <p:cNvPr id="42" name="Google Shape;42;p7"/>
            <p:cNvSpPr/>
            <p:nvPr/>
          </p:nvSpPr>
          <p:spPr>
            <a:xfrm>
              <a:off x="11" y="115755"/>
              <a:ext cx="24436500" cy="7197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Helvetica Neue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3" name="Google Shape;43;p7"/>
            <p:cNvSpPr txBox="1"/>
            <p:nvPr/>
          </p:nvSpPr>
          <p:spPr>
            <a:xfrm>
              <a:off x="534875" y="305627"/>
              <a:ext cx="26064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www.ic-c.com.hk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4" name="Google Shape;44;p7"/>
            <p:cNvSpPr txBox="1"/>
            <p:nvPr/>
          </p:nvSpPr>
          <p:spPr>
            <a:xfrm>
              <a:off x="9053840" y="305627"/>
              <a:ext cx="63282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202</a:t>
              </a:r>
              <a:r>
                <a:rPr b="1" lang="zh-TW" sz="600">
                  <a:latin typeface="Avenir"/>
                  <a:ea typeface="Avenir"/>
                  <a:cs typeface="Avenir"/>
                  <a:sym typeface="Avenir"/>
                </a:rPr>
                <a:t>6</a:t>
              </a: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 I-Concept Consultation Limited All Rights Reserved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5" name="Google Shape;45;p7"/>
            <p:cNvSpPr txBox="1"/>
            <p:nvPr/>
          </p:nvSpPr>
          <p:spPr>
            <a:xfrm>
              <a:off x="19199396" y="305306"/>
              <a:ext cx="46278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lang="zh-TW" sz="600">
                  <a:latin typeface="Avenir"/>
                  <a:ea typeface="Avenir"/>
                  <a:cs typeface="Avenir"/>
                  <a:sym typeface="Avenir"/>
                </a:rPr>
                <a:t>(+852) 52493213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46" name="Google Shape;46;p7"/>
          <p:cNvCxnSpPr>
            <a:stCxn id="42" idx="1"/>
          </p:cNvCxnSpPr>
          <p:nvPr/>
        </p:nvCxnSpPr>
        <p:spPr>
          <a:xfrm rot="10800000">
            <a:off x="-9844" y="15574"/>
            <a:ext cx="0" cy="5033700"/>
          </a:xfrm>
          <a:prstGeom prst="straightConnector1">
            <a:avLst/>
          </a:prstGeom>
          <a:noFill/>
          <a:ln cap="flat" cmpd="sng" w="3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1">
  <p:cSld name="TITLE_ONLY_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 rot="5400000">
            <a:off x="-3471750" y="839100"/>
            <a:ext cx="5153700" cy="3465300"/>
          </a:xfrm>
          <a:prstGeom prst="wave">
            <a:avLst>
              <a:gd fmla="val 6344" name="adj1"/>
              <a:gd fmla="val 0" name="adj2"/>
            </a:avLst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lin ang="5400012" scaled="0"/>
          </a:gra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None/>
            </a:pPr>
            <a:r>
              <a:t/>
            </a:r>
            <a:endParaRPr b="1"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 sz="1000"/>
          </a:p>
        </p:txBody>
      </p:sp>
      <p:grpSp>
        <p:nvGrpSpPr>
          <p:cNvPr id="50" name="Google Shape;50;p8"/>
          <p:cNvGrpSpPr/>
          <p:nvPr/>
        </p:nvGrpSpPr>
        <p:grpSpPr>
          <a:xfrm>
            <a:off x="-9844" y="4941283"/>
            <a:ext cx="9163688" cy="215982"/>
            <a:chOff x="11" y="115755"/>
            <a:chExt cx="24436500" cy="719700"/>
          </a:xfrm>
        </p:grpSpPr>
        <p:sp>
          <p:nvSpPr>
            <p:cNvPr id="51" name="Google Shape;51;p8"/>
            <p:cNvSpPr/>
            <p:nvPr/>
          </p:nvSpPr>
          <p:spPr>
            <a:xfrm>
              <a:off x="11" y="115755"/>
              <a:ext cx="24436500" cy="7197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Helvetica Neue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2" name="Google Shape;52;p8"/>
            <p:cNvSpPr txBox="1"/>
            <p:nvPr/>
          </p:nvSpPr>
          <p:spPr>
            <a:xfrm>
              <a:off x="534875" y="305627"/>
              <a:ext cx="26064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www.ic-c.com.hk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3" name="Google Shape;53;p8"/>
            <p:cNvSpPr txBox="1"/>
            <p:nvPr/>
          </p:nvSpPr>
          <p:spPr>
            <a:xfrm>
              <a:off x="9053840" y="305627"/>
              <a:ext cx="63282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202</a:t>
              </a:r>
              <a:r>
                <a:rPr b="1" lang="zh-TW" sz="600">
                  <a:latin typeface="Avenir"/>
                  <a:ea typeface="Avenir"/>
                  <a:cs typeface="Avenir"/>
                  <a:sym typeface="Avenir"/>
                </a:rPr>
                <a:t>6</a:t>
              </a:r>
              <a:r>
                <a:rPr b="1" i="0" lang="zh-TW" sz="6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 I-Concept Consultation Limited All Rights Reserved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4" name="Google Shape;54;p8"/>
            <p:cNvSpPr txBox="1"/>
            <p:nvPr/>
          </p:nvSpPr>
          <p:spPr>
            <a:xfrm>
              <a:off x="19199396" y="305306"/>
              <a:ext cx="4627800" cy="34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Helvetica Neue"/>
                <a:buNone/>
              </a:pPr>
              <a:r>
                <a:rPr b="1" lang="zh-TW" sz="600">
                  <a:latin typeface="Avenir"/>
                  <a:ea typeface="Avenir"/>
                  <a:cs typeface="Avenir"/>
                  <a:sym typeface="Avenir"/>
                </a:rPr>
                <a:t>(+852) 52493213</a:t>
              </a:r>
              <a:endParaRPr sz="600"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55" name="Google Shape;55;p8"/>
          <p:cNvCxnSpPr>
            <a:stCxn id="51" idx="1"/>
          </p:cNvCxnSpPr>
          <p:nvPr/>
        </p:nvCxnSpPr>
        <p:spPr>
          <a:xfrm rot="10800000">
            <a:off x="-9844" y="15574"/>
            <a:ext cx="0" cy="5033700"/>
          </a:xfrm>
          <a:prstGeom prst="straightConnector1">
            <a:avLst/>
          </a:prstGeom>
          <a:noFill/>
          <a:ln cap="flat" cmpd="sng" w="3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pasted-image.pdf" id="56" name="Google Shape;5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452" y="86584"/>
            <a:ext cx="404997" cy="331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自訂版面配置 1">
  <p:cSld name="CUSTOM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ed-image.pdf" id="60" name="Google Shape;60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452" y="86584"/>
            <a:ext cx="404997" cy="33171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0"/>
          <p:cNvSpPr/>
          <p:nvPr/>
        </p:nvSpPr>
        <p:spPr>
          <a:xfrm>
            <a:off x="0" y="5006525"/>
            <a:ext cx="9144000" cy="1371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0"/>
          <p:cNvSpPr txBox="1"/>
          <p:nvPr/>
        </p:nvSpPr>
        <p:spPr>
          <a:xfrm>
            <a:off x="1917609" y="4758206"/>
            <a:ext cx="7226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600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MARKETING CAMPAIGN   I   EVENT PRODUCTION   I  EVENT MANAGEMENT</a:t>
            </a:r>
            <a:endParaRPr b="1" sz="500">
              <a:solidFill>
                <a:srgbClr val="666666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自訂版面配置 1 1">
  <p:cSld name="CUSTOM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ed-image.pdf" id="64" name="Google Shape;64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452" y="86584"/>
            <a:ext cx="404997" cy="33171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1"/>
          <p:cNvSpPr/>
          <p:nvPr/>
        </p:nvSpPr>
        <p:spPr>
          <a:xfrm>
            <a:off x="0" y="502027"/>
            <a:ext cx="9144000" cy="70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1"/>
          <p:cNvSpPr txBox="1"/>
          <p:nvPr/>
        </p:nvSpPr>
        <p:spPr>
          <a:xfrm>
            <a:off x="1917609" y="4758206"/>
            <a:ext cx="7226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600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MARKETING CAMPAIGN   I   EVENT PRODUCTION   I  EVENT MANAGEMENT</a:t>
            </a:r>
            <a:endParaRPr b="1" sz="500">
              <a:solidFill>
                <a:srgbClr val="666666"/>
              </a:solidFill>
            </a:endParaRPr>
          </a:p>
        </p:txBody>
      </p:sp>
      <p:sp>
        <p:nvSpPr>
          <p:cNvPr id="67" name="Google Shape;67;p11"/>
          <p:cNvSpPr/>
          <p:nvPr/>
        </p:nvSpPr>
        <p:spPr>
          <a:xfrm>
            <a:off x="0" y="5006525"/>
            <a:ext cx="9144000" cy="1371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g"/><Relationship Id="rId3" Type="http://schemas.openxmlformats.org/officeDocument/2006/relationships/image" Target="../media/image20.jpg"/><Relationship Id="rId4" Type="http://schemas.openxmlformats.org/officeDocument/2006/relationships/image" Target="../media/image21.jpg"/><Relationship Id="rId5" Type="http://schemas.openxmlformats.org/officeDocument/2006/relationships/image" Target="../media/image8.jpg"/><Relationship Id="rId6" Type="http://schemas.openxmlformats.org/officeDocument/2006/relationships/image" Target="../media/image22.jpg"/><Relationship Id="rId7" Type="http://schemas.openxmlformats.org/officeDocument/2006/relationships/image" Target="../media/image23.jpg"/><Relationship Id="rId8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2" title="jean-philippe-delberghe-75xPHEQBmvA-unsplash.jpg"/>
          <p:cNvPicPr preferRelativeResize="0"/>
          <p:nvPr/>
        </p:nvPicPr>
        <p:blipFill rotWithShape="1">
          <a:blip r:embed="rId3">
            <a:alphaModFix/>
          </a:blip>
          <a:srcRect b="0" l="17054" r="0" t="0"/>
          <a:stretch/>
        </p:blipFill>
        <p:spPr>
          <a:xfrm rot="-5400000">
            <a:off x="2046399" y="-2043847"/>
            <a:ext cx="5053749" cy="9141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2" title="IC Logo 20266.png"/>
          <p:cNvPicPr preferRelativeResize="0"/>
          <p:nvPr/>
        </p:nvPicPr>
        <p:blipFill rotWithShape="1">
          <a:blip r:embed="rId4">
            <a:alphaModFix amt="80000"/>
          </a:blip>
          <a:srcRect b="22733" l="26277" r="27429" t="24557"/>
          <a:stretch/>
        </p:blipFill>
        <p:spPr>
          <a:xfrm>
            <a:off x="3269025" y="1329250"/>
            <a:ext cx="2606377" cy="209814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2"/>
          <p:cNvSpPr txBox="1"/>
          <p:nvPr/>
        </p:nvSpPr>
        <p:spPr>
          <a:xfrm>
            <a:off x="0" y="5590414"/>
            <a:ext cx="9144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EVENT PRODUCTION                EVENT MANAGEMENT                MARKETING CAMPAIGN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5" name="Google Shape;75;p12"/>
          <p:cNvSpPr/>
          <p:nvPr/>
        </p:nvSpPr>
        <p:spPr>
          <a:xfrm>
            <a:off x="2550" y="4881525"/>
            <a:ext cx="9144000" cy="27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Helvetica Neue"/>
              <a:buNone/>
            </a:pPr>
            <a:r>
              <a:rPr b="1" lang="zh-TW" sz="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www.ic-c.com.hk </a:t>
            </a:r>
            <a:r>
              <a:rPr b="1" i="0" lang="zh-TW" sz="6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					         </a:t>
            </a:r>
            <a:r>
              <a:rPr b="1" lang="zh-TW" sz="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</a:t>
            </a:r>
            <a:r>
              <a:rPr b="1" i="0" lang="zh-TW" sz="6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202</a:t>
            </a:r>
            <a:r>
              <a:rPr b="1" lang="zh-TW" sz="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r>
            <a:r>
              <a:rPr b="1" i="0" lang="zh-TW" sz="6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I- CONCEPT CONSULTATION LIMITED. ALL RIGHTS RESERVED 			           			+852 52493213</a:t>
            </a:r>
            <a:endParaRPr b="1" sz="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/>
          <p:nvPr/>
        </p:nvSpPr>
        <p:spPr>
          <a:xfrm>
            <a:off x="-25" y="-100"/>
            <a:ext cx="9144000" cy="5143500"/>
          </a:xfrm>
          <a:prstGeom prst="rec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1" title="shirley-xu-ZsPT5__VRHE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2" title="steve-johnson-cjHCQkFnHdA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825" y="0"/>
            <a:ext cx="3428177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04175"/>
            <a:ext cx="4410076" cy="293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9184"/>
            <a:ext cx="8229600" cy="274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A87E3A"/>
                </a:solidFill>
                <a:latin typeface="Arial"/>
              </a:rPr>
              <a:t>BRAND DIRECTION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03504"/>
            <a:ext cx="8229600" cy="5029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>
                <a:solidFill>
                  <a:srgbClr val="2B2722"/>
                </a:solidFill>
                <a:latin typeface="Arial"/>
              </a:rPr>
              <a:t>Personalised Glow Keepsake Workshop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78992"/>
            <a:ext cx="8229600" cy="3657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A87E3A"/>
                </a:solidFill>
                <a:latin typeface="Arial"/>
              </a:rPr>
              <a:t>專屬閃耀紀念工作坊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463040"/>
            <a:ext cx="8229600" cy="274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6B6357"/>
                </a:solidFill>
                <a:latin typeface="Arial"/>
              </a:rPr>
              <a:t>CT AFF Workshop · Hands-on beauty/lifestyle workshop activation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773936"/>
            <a:ext cx="8229600" cy="15240"/>
          </a:xfrm>
          <a:prstGeom prst="rect">
            <a:avLst/>
          </a:prstGeom>
          <a:solidFill>
            <a:srgbClr val="A87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57200" y="1975104"/>
            <a:ext cx="2572512" cy="2606040"/>
          </a:xfrm>
          <a:prstGeom prst="roundRect">
            <a:avLst/>
          </a:prstGeom>
          <a:solidFill>
            <a:srgbClr val="F6F1E8"/>
          </a:solidFill>
          <a:ln w="12700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139696"/>
            <a:ext cx="2170176" cy="54864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3000" b="1">
                <a:solidFill>
                  <a:srgbClr val="A87E3A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688336"/>
            <a:ext cx="2170176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800" b="1">
                <a:solidFill>
                  <a:srgbClr val="A87E3A"/>
                </a:solidFill>
                <a:latin typeface="Arial"/>
              </a:rPr>
              <a:t>RECOMMENDED HERO ROUTE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2926080"/>
            <a:ext cx="2170176" cy="7315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2B2722"/>
                </a:solidFill>
                <a:latin typeface="Arial"/>
              </a:rPr>
              <a:t>Glow Keepsake Atelier / 閃耀紀念工坊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3602736"/>
            <a:ext cx="2170176" cy="77724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0">
                <a:solidFill>
                  <a:srgbClr val="6B6357"/>
                </a:solidFill>
                <a:latin typeface="Arial"/>
              </a:rPr>
              <a:t>This route turns the workshop into a Charlotte Tilbury-style keepsake atelier: guests build a small illuminated sand-art object, choose colours and a…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85744" y="1975104"/>
            <a:ext cx="2572512" cy="2606040"/>
          </a:xfrm>
          <a:prstGeom prst="roundRect">
            <a:avLst/>
          </a:prstGeom>
          <a:solidFill>
            <a:srgbClr val="F6F1E8"/>
          </a:solidFill>
          <a:ln w="12700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86912" y="2139696"/>
            <a:ext cx="2170176" cy="54864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3000" b="1">
                <a:solidFill>
                  <a:srgbClr val="A87E3A"/>
                </a:solidFill>
                <a:latin typeface="Arial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6912" y="2688336"/>
            <a:ext cx="2170176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800" b="1">
                <a:solidFill>
                  <a:srgbClr val="A87E3A"/>
                </a:solidFill>
                <a:latin typeface="Arial"/>
              </a:rPr>
              <a:t>PRODUCT / EXPERIENCE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86912" y="2926080"/>
            <a:ext cx="2170176" cy="7315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2B2722"/>
                </a:solidFill>
                <a:latin typeface="Arial"/>
              </a:rPr>
              <a:t>Crystal Glow Lab / 晶亮光影實驗室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86912" y="3602736"/>
            <a:ext cx="2170176" cy="77724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0">
                <a:solidFill>
                  <a:srgbClr val="6B6357"/>
                </a:solidFill>
                <a:latin typeface="Arial"/>
              </a:rPr>
              <a:t>This route makes the illuminated version the hero and frames the workshop as a glow-and-texture lab. The experience feels more premium because guests…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14288" y="1975104"/>
            <a:ext cx="2572512" cy="2606040"/>
          </a:xfrm>
          <a:prstGeom prst="roundRect">
            <a:avLst/>
          </a:prstGeom>
          <a:solidFill>
            <a:srgbClr val="F6F1E8"/>
          </a:solidFill>
          <a:ln w="12700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15456" y="2139696"/>
            <a:ext cx="2170176" cy="54864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3000" b="1">
                <a:solidFill>
                  <a:srgbClr val="A87E3A"/>
                </a:solidFill>
                <a:latin typeface="Arial"/>
              </a:rP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15456" y="2688336"/>
            <a:ext cx="2170176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800" b="1">
                <a:solidFill>
                  <a:srgbClr val="A87E3A"/>
                </a:solidFill>
                <a:latin typeface="Arial"/>
              </a:rPr>
              <a:t>MEDIA / PR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15456" y="2926080"/>
            <a:ext cx="2170176" cy="7315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2B2722"/>
                </a:solidFill>
                <a:latin typeface="Arial"/>
              </a:rPr>
              <a:t>Initials &amp; Icons Gift Bar / 專屬字母禮物吧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15456" y="3602736"/>
            <a:ext cx="2170176" cy="77724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050" b="0">
                <a:solidFill>
                  <a:srgbClr val="6B6357"/>
                </a:solidFill>
                <a:latin typeface="Arial"/>
              </a:rPr>
              <a:t>This route prioritises throughput and guest satisfaction: the workshop becomes a guided gift bar where every participant leaves with a personalised o…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4832604"/>
            <a:ext cx="8321040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700" b="0">
                <a:solidFill>
                  <a:srgbClr val="6B6357"/>
                </a:solidFill>
                <a:latin typeface="Arial"/>
              </a:rPr>
              <a:t>I-CONCEPT  ·  INTERNAL DRAFT — HUMAN REVIEW REQUIRED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11480"/>
            <a:ext cx="3785616" cy="274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A87E3A"/>
                </a:solidFill>
                <a:latin typeface="Arial"/>
              </a:rPr>
              <a:t>DIRECTION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13232"/>
            <a:ext cx="3785616" cy="9144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2B2722"/>
                </a:solidFill>
                <a:latin typeface="Arial"/>
              </a:rPr>
              <a:t>Glow Keepsake Atelier / 閃耀紀念工坊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591056"/>
            <a:ext cx="548640" cy="15240"/>
          </a:xfrm>
          <a:prstGeom prst="rect">
            <a:avLst/>
          </a:prstGeom>
          <a:solidFill>
            <a:srgbClr val="A87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755648"/>
            <a:ext cx="3785616" cy="12801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6B6357"/>
                </a:solidFill>
                <a:latin typeface="Arial"/>
              </a:rPr>
              <a:t>This route turns the workshop into a Charlotte Tilbury-style keepsake atelier: guests build a small illuminated sand-art object, choose colours and accessories, then finish it with rose-gold initials. It wins because the existing proposal…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926080"/>
            <a:ext cx="3785616" cy="18288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500"/>
              </a:spcAft>
            </a:pPr>
            <a:r>
              <a:rPr sz="900" b="1">
                <a:solidFill>
                  <a:srgbClr val="A87E3A"/>
                </a:solidFill>
                <a:latin typeface="Arial"/>
              </a:rPr>
              <a:t>KEY ZONES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Atelier welcome table with rose-gold…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Personalisation workbench where guest…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Illuminated reveal display showing fi…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Care-card and packaging moment explai…</a:t>
            </a:r>
          </a:p>
        </p:txBody>
      </p:sp>
      <p:pic>
        <p:nvPicPr>
          <p:cNvPr id="7" name="Picture 6" descr="deckimg_01_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136" y="1362402"/>
            <a:ext cx="4169664" cy="23272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480" y="4832604"/>
            <a:ext cx="8321040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700" b="0">
                <a:solidFill>
                  <a:srgbClr val="6B6357"/>
                </a:solidFill>
                <a:latin typeface="Arial"/>
              </a:rPr>
              <a:t>I-CONCEPT  ·  INTERNAL DRAFT — HUMAN REVIEW REQUIRED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11480"/>
            <a:ext cx="3785616" cy="274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A87E3A"/>
                </a:solidFill>
                <a:latin typeface="Arial"/>
              </a:rPr>
              <a:t>DIRECTION 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13232"/>
            <a:ext cx="3785616" cy="9144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2B2722"/>
                </a:solidFill>
                <a:latin typeface="Arial"/>
              </a:rPr>
              <a:t>Crystal Glow Lab / 晶亮光影實驗室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591056"/>
            <a:ext cx="548640" cy="15240"/>
          </a:xfrm>
          <a:prstGeom prst="rect">
            <a:avLst/>
          </a:prstGeom>
          <a:solidFill>
            <a:srgbClr val="A87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755648"/>
            <a:ext cx="3785616" cy="12801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6B6357"/>
                </a:solidFill>
                <a:latin typeface="Arial"/>
              </a:rPr>
              <a:t>This route makes the illuminated version the hero and frames the workshop as a glow-and-texture lab. The experience feels more premium because guests see sand colour, floating oil, acrylic tools, and light working together instead of only…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926080"/>
            <a:ext cx="3785616" cy="18288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500"/>
              </a:spcAft>
            </a:pPr>
            <a:r>
              <a:rPr sz="900" b="1">
                <a:solidFill>
                  <a:srgbClr val="A87E3A"/>
                </a:solidFill>
                <a:latin typeface="Arial"/>
              </a:rPr>
              <a:t>KEY ZONES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Glow sample bar comparing illuminated…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Colour and texture lab with labelled…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Light-test reveal corner where each g…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Operations back table for glue, wet w…</a:t>
            </a:r>
          </a:p>
        </p:txBody>
      </p:sp>
      <p:pic>
        <p:nvPicPr>
          <p:cNvPr id="7" name="Picture 6" descr="deckimg_04_B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136" y="1362402"/>
            <a:ext cx="4169664" cy="23272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480" y="4832604"/>
            <a:ext cx="8321040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700" b="0">
                <a:solidFill>
                  <a:srgbClr val="6B6357"/>
                </a:solidFill>
                <a:latin typeface="Arial"/>
              </a:rPr>
              <a:t>I-CONCEPT  ·  INTERNAL DRAFT — HUMAN REVIEW REQUIRED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11480"/>
            <a:ext cx="3785616" cy="274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A87E3A"/>
                </a:solidFill>
                <a:latin typeface="Arial"/>
              </a:rPr>
              <a:t>DIRECTION 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13232"/>
            <a:ext cx="3785616" cy="9144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2B2722"/>
                </a:solidFill>
                <a:latin typeface="Arial"/>
              </a:rPr>
              <a:t>Initials &amp; Icons Gift Bar / 專屬字母禮物吧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591056"/>
            <a:ext cx="548640" cy="15240"/>
          </a:xfrm>
          <a:prstGeom prst="rect">
            <a:avLst/>
          </a:prstGeom>
          <a:solidFill>
            <a:srgbClr val="A87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755648"/>
            <a:ext cx="3785616" cy="12801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6B6357"/>
                </a:solidFill>
                <a:latin typeface="Arial"/>
              </a:rPr>
              <a:t>This route prioritises throughput and guest satisfaction: the workshop becomes a guided gift bar where every participant leaves with a personalised object that feels ready to present. It wins if the AFF setting needs a compact, easy-to-exp…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926080"/>
            <a:ext cx="3785616" cy="18288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500"/>
              </a:spcAft>
            </a:pPr>
            <a:r>
              <a:rPr sz="900" b="1">
                <a:solidFill>
                  <a:srgbClr val="A87E3A"/>
                </a:solidFill>
                <a:latin typeface="Arial"/>
              </a:rPr>
              <a:t>KEY ZONES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Choice counter with frame option samp…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Guided assembly lane moving guests th…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Rose-gold initials station with acryl…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•  Finished gift photo shelf with take-h…</a:t>
            </a:r>
          </a:p>
        </p:txBody>
      </p:sp>
      <p:pic>
        <p:nvPicPr>
          <p:cNvPr id="7" name="Picture 6" descr="deckimg_07_C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136" y="1362402"/>
            <a:ext cx="4169664" cy="23272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480" y="4832604"/>
            <a:ext cx="8321040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700" b="0">
                <a:solidFill>
                  <a:srgbClr val="6B6357"/>
                </a:solidFill>
                <a:latin typeface="Arial"/>
              </a:rPr>
              <a:t>I-CONCEPT  ·  INTERNAL DRAFT — HUMAN REVIEW REQUIRED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A87E3A"/>
                </a:solidFill>
                <a:latin typeface="Arial"/>
              </a:rPr>
              <a:t>VISUAL DIRECTION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585216"/>
            <a:ext cx="8229600" cy="274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000" b="0">
                <a:solidFill>
                  <a:srgbClr val="6B6357"/>
                </a:solidFill>
                <a:latin typeface="Arial"/>
              </a:rPr>
              <a:t>Reference renders — blank panels are intentional (overlay official brand assets)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1947672" cy="1812798"/>
          </a:xfrm>
          <a:prstGeom prst="rect">
            <a:avLst/>
          </a:prstGeom>
          <a:solidFill>
            <a:srgbClr val="F6F1E8"/>
          </a:solidFill>
          <a:ln w="9525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deckimg_01_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22982"/>
            <a:ext cx="1947672" cy="10870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1176" y="960120"/>
            <a:ext cx="1947672" cy="1812798"/>
          </a:xfrm>
          <a:prstGeom prst="rect">
            <a:avLst/>
          </a:prstGeom>
          <a:solidFill>
            <a:srgbClr val="F6F1E8"/>
          </a:solidFill>
          <a:ln w="9525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deckimg_02_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176" y="1322982"/>
            <a:ext cx="1947672" cy="10870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45152" y="960120"/>
            <a:ext cx="1947672" cy="1812798"/>
          </a:xfrm>
          <a:prstGeom prst="rect">
            <a:avLst/>
          </a:prstGeom>
          <a:solidFill>
            <a:srgbClr val="F6F1E8"/>
          </a:solidFill>
          <a:ln w="9525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deckimg_03_A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152" y="1322982"/>
            <a:ext cx="1947672" cy="108707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39128" y="960120"/>
            <a:ext cx="1947672" cy="1812798"/>
          </a:xfrm>
          <a:prstGeom prst="rect">
            <a:avLst/>
          </a:prstGeom>
          <a:solidFill>
            <a:srgbClr val="F6F1E8"/>
          </a:solidFill>
          <a:ln w="9525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deckimg_04_B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9128" y="1322982"/>
            <a:ext cx="1947672" cy="108707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" y="2919222"/>
            <a:ext cx="1947672" cy="1812798"/>
          </a:xfrm>
          <a:prstGeom prst="rect">
            <a:avLst/>
          </a:prstGeom>
          <a:solidFill>
            <a:srgbClr val="F6F1E8"/>
          </a:solidFill>
          <a:ln w="9525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deckimg_05_B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282084"/>
            <a:ext cx="1947672" cy="108707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551176" y="2919222"/>
            <a:ext cx="1947672" cy="1812798"/>
          </a:xfrm>
          <a:prstGeom prst="rect">
            <a:avLst/>
          </a:prstGeom>
          <a:solidFill>
            <a:srgbClr val="F6F1E8"/>
          </a:solidFill>
          <a:ln w="9525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deckimg_06_B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1176" y="3282084"/>
            <a:ext cx="1947672" cy="108707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645152" y="2919222"/>
            <a:ext cx="1947672" cy="1812798"/>
          </a:xfrm>
          <a:prstGeom prst="rect">
            <a:avLst/>
          </a:prstGeom>
          <a:solidFill>
            <a:srgbClr val="F6F1E8"/>
          </a:solidFill>
          <a:ln w="9525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deckimg_07_C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5152" y="3282084"/>
            <a:ext cx="1947672" cy="108707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739128" y="2919222"/>
            <a:ext cx="1947672" cy="1812798"/>
          </a:xfrm>
          <a:prstGeom prst="rect">
            <a:avLst/>
          </a:prstGeom>
          <a:solidFill>
            <a:srgbClr val="F6F1E8"/>
          </a:solidFill>
          <a:ln w="9525">
            <a:solidFill>
              <a:srgbClr val="E3D9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deckimg_08_C2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9128" y="3282084"/>
            <a:ext cx="1947672" cy="108707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11480" y="4832604"/>
            <a:ext cx="8321040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700" b="0">
                <a:solidFill>
                  <a:srgbClr val="6B6357"/>
                </a:solidFill>
                <a:latin typeface="Arial"/>
              </a:rPr>
              <a:t>I-CONCEPT  ·  INTERNAL DRAFT — HUMAN REVIEW REQUIRED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8229600" cy="274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A87E3A"/>
                </a:solidFill>
                <a:latin typeface="Arial"/>
              </a:rPr>
              <a:t>EVENT-ZONE PLAN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58368"/>
            <a:ext cx="8229600" cy="64008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1">
                <a:solidFill>
                  <a:srgbClr val="2B2722"/>
                </a:solidFill>
                <a:latin typeface="Arial"/>
              </a:rPr>
              <a:t>Personalised Glow Keepsake Workshop / 專屬閃耀紀念工作坊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371600"/>
            <a:ext cx="548640" cy="15240"/>
          </a:xfrm>
          <a:prstGeom prst="rect">
            <a:avLst/>
          </a:prstGeom>
          <a:solidFill>
            <a:srgbClr val="A87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600200"/>
            <a:ext cx="3931920" cy="8229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>
                <a:solidFill>
                  <a:srgbClr val="2B2722"/>
                </a:solidFill>
                <a:latin typeface="Arial"/>
              </a:rPr>
              <a:t>Atelier welcome table with rose-g…</a:t>
            </a:r>
          </a:p>
          <a:p>
            <a:pPr algn="l">
              <a:spcAft>
                <a:spcPts val="200"/>
              </a:spcAft>
            </a:pPr>
            <a:r>
              <a:rPr sz="1000" b="0">
                <a:solidFill>
                  <a:srgbClr val="6B6357"/>
                </a:solidFill>
                <a:latin typeface="Arial"/>
              </a:rPr>
              <a:t>Support the route 'Glow Keepsake Atelier / 閃耀紀念工坊' with a concrete guest-faci…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468880"/>
            <a:ext cx="3931920" cy="8229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>
                <a:solidFill>
                  <a:srgbClr val="2B2722"/>
                </a:solidFill>
                <a:latin typeface="Arial"/>
              </a:rPr>
              <a:t>Personalisation workbench where g…</a:t>
            </a:r>
          </a:p>
          <a:p>
            <a:pPr algn="l">
              <a:spcAft>
                <a:spcPts val="200"/>
              </a:spcAft>
            </a:pPr>
            <a:r>
              <a:rPr sz="1000" b="0">
                <a:solidFill>
                  <a:srgbClr val="6B6357"/>
                </a:solidFill>
                <a:latin typeface="Arial"/>
              </a:rPr>
              <a:t>Support the route 'Glow Keepsake Atelier / 閃耀紀念工坊' with a concrete guest-faci…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337560"/>
            <a:ext cx="3931920" cy="8229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>
                <a:solidFill>
                  <a:srgbClr val="2B2722"/>
                </a:solidFill>
                <a:latin typeface="Arial"/>
              </a:rPr>
              <a:t>Illuminated reveal display showin…</a:t>
            </a:r>
          </a:p>
          <a:p>
            <a:pPr algn="l">
              <a:spcAft>
                <a:spcPts val="200"/>
              </a:spcAft>
            </a:pPr>
            <a:r>
              <a:rPr sz="1000" b="0">
                <a:solidFill>
                  <a:srgbClr val="6B6357"/>
                </a:solidFill>
                <a:latin typeface="Arial"/>
              </a:rPr>
              <a:t>Support the route 'Glow Keepsake Atelier / 閃耀紀念工坊' with a concrete guest-faci…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0" y="1600200"/>
            <a:ext cx="3931920" cy="8229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>
                <a:solidFill>
                  <a:srgbClr val="2B2722"/>
                </a:solidFill>
                <a:latin typeface="Arial"/>
              </a:rPr>
              <a:t>Care-card and packaging moment ex…</a:t>
            </a:r>
          </a:p>
          <a:p>
            <a:pPr algn="l">
              <a:spcAft>
                <a:spcPts val="200"/>
              </a:spcAft>
            </a:pPr>
            <a:r>
              <a:rPr sz="1000" b="0">
                <a:solidFill>
                  <a:srgbClr val="6B6357"/>
                </a:solidFill>
                <a:latin typeface="Arial"/>
              </a:rPr>
              <a:t>Support the route 'Glow Keepsake Atelier / 閃耀紀念工坊' with a concrete guest-faci…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2468880"/>
            <a:ext cx="3931920" cy="8229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>
                <a:solidFill>
                  <a:srgbClr val="2B2722"/>
                </a:solidFill>
                <a:latin typeface="Arial"/>
              </a:rPr>
              <a:t>Glow sample bar comparing illumin…</a:t>
            </a:r>
          </a:p>
          <a:p>
            <a:pPr algn="l">
              <a:spcAft>
                <a:spcPts val="200"/>
              </a:spcAft>
            </a:pPr>
            <a:r>
              <a:rPr sz="1000" b="0">
                <a:solidFill>
                  <a:srgbClr val="6B6357"/>
                </a:solidFill>
                <a:latin typeface="Arial"/>
              </a:rPr>
              <a:t>Support the route 'Crystal Glow Lab / 晶亮光影實驗室' with a concrete guest-facing w…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337560"/>
            <a:ext cx="3931920" cy="82296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>
                <a:solidFill>
                  <a:srgbClr val="2B2722"/>
                </a:solidFill>
                <a:latin typeface="Arial"/>
              </a:rPr>
              <a:t>Colour and texture lab with label…</a:t>
            </a:r>
          </a:p>
          <a:p>
            <a:pPr algn="l">
              <a:spcAft>
                <a:spcPts val="200"/>
              </a:spcAft>
            </a:pPr>
            <a:r>
              <a:rPr sz="1000" b="0">
                <a:solidFill>
                  <a:srgbClr val="6B6357"/>
                </a:solidFill>
                <a:latin typeface="Arial"/>
              </a:rPr>
              <a:t>Support the route 'Crystal Glow Lab / 晶亮光影實驗室' with a concrete guest-facing w…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4832604"/>
            <a:ext cx="8321040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700" b="0">
                <a:solidFill>
                  <a:srgbClr val="6B6357"/>
                </a:solidFill>
                <a:latin typeface="Arial"/>
              </a:rPr>
              <a:t>I-CONCEPT  ·  INTERNAL DRAFT — HUMAN REVIEW REQUIRED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F1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11480"/>
            <a:ext cx="8229600" cy="274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A87E3A"/>
                </a:solidFill>
                <a:latin typeface="Arial"/>
              </a:rPr>
              <a:t>BEFORE CLIENT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13232"/>
            <a:ext cx="8229600" cy="64008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2400" b="1">
                <a:solidFill>
                  <a:srgbClr val="2B2722"/>
                </a:solidFill>
                <a:latin typeface="Arial"/>
              </a:rPr>
              <a:t>Human review required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554480"/>
            <a:ext cx="4773168" cy="292608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500"/>
              </a:spcAft>
            </a:pPr>
            <a:r>
              <a:rPr sz="900" b="1">
                <a:solidFill>
                  <a:srgbClr val="A87E3A"/>
                </a:solidFill>
                <a:latin typeface="Arial"/>
              </a:rPr>
              <a:t>VERIFY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☐  Brand claim verification (e.g. nutrition/medical claims) before any e…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☐  Official brand assets / logos / approved product imagery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☐  Approved output format (Canva / Google Slides / PPTX / PDF)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☐  Human review + sign-off by I-Concept (JJ/Rachel/Lester) before client…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☐  From brief: Fields marked TBC need client confirmation</a:t>
            </a:r>
          </a:p>
          <a:p>
            <a:pPr algn="l">
              <a:spcAft>
                <a:spcPts val="5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☐  Official Charlotte Tilbury brand guidelines, logos, approved colours…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59552" y="1554480"/>
            <a:ext cx="3127248" cy="219456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7E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760720" y="1755648"/>
            <a:ext cx="2724912" cy="18288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1">
                <a:solidFill>
                  <a:srgbClr val="A87E3A"/>
                </a:solidFill>
                <a:latin typeface="Arial"/>
              </a:rPr>
              <a:t>NEXT DECISION</a:t>
            </a:r>
          </a:p>
          <a:p>
            <a:pPr algn="l">
              <a:spcAft>
                <a:spcPts val="600"/>
              </a:spcAft>
            </a:pPr>
            <a:r>
              <a:rPr sz="1200" b="1">
                <a:solidFill>
                  <a:srgbClr val="2B2722"/>
                </a:solidFill>
                <a:latin typeface="Arial"/>
              </a:rPr>
              <a:t>Which direction should we sharpen into the full pitch?</a:t>
            </a:r>
          </a:p>
          <a:p>
            <a:pPr algn="l">
              <a:spcAft>
                <a:spcPts val="600"/>
              </a:spcAft>
            </a:pPr>
            <a:r>
              <a:rPr sz="600" b="0">
                <a:solidFill>
                  <a:srgbClr val="2B2722"/>
                </a:solidFill>
                <a:latin typeface="Arial"/>
              </a:rPr>
              <a:t/>
            </a:r>
          </a:p>
          <a:p>
            <a:pPr algn="l">
              <a:spcAft>
                <a:spcPts val="6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A · Glow Keepsake Atelier / 閃耀紀念工坊</a:t>
            </a:r>
          </a:p>
          <a:p>
            <a:pPr algn="l">
              <a:spcAft>
                <a:spcPts val="6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B · Crystal Glow Lab / 晶亮光影實驗室</a:t>
            </a:r>
          </a:p>
          <a:p>
            <a:pPr algn="l">
              <a:spcAft>
                <a:spcPts val="600"/>
              </a:spcAft>
            </a:pPr>
            <a:r>
              <a:rPr sz="1100" b="0">
                <a:solidFill>
                  <a:srgbClr val="2B2722"/>
                </a:solidFill>
                <a:latin typeface="Arial"/>
              </a:rPr>
              <a:t>C · Initials &amp; Icons Gift Bar / 專屬字母禮物吧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4832604"/>
            <a:ext cx="8321040" cy="2286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700" b="0">
                <a:solidFill>
                  <a:srgbClr val="6B6357"/>
                </a:solidFill>
                <a:latin typeface="Arial"/>
              </a:rPr>
              <a:t>I-CONCEPT  ·  INTERNAL DRAFT — HUMAN REVIEW REQUIRED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/>
          <p:nvPr/>
        </p:nvSpPr>
        <p:spPr>
          <a:xfrm>
            <a:off x="-25" y="-100"/>
            <a:ext cx="9144000" cy="5143500"/>
          </a:xfrm>
          <a:prstGeom prst="rect">
            <a:avLst/>
          </a:prstGeom>
          <a:solidFill>
            <a:srgbClr val="7B7F7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0" title="lucas-calloch-a4VY2mxo6uM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5375" y="0"/>
            <a:ext cx="242859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